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2" r:id="rId6"/>
    <p:sldId id="263" r:id="rId7"/>
    <p:sldId id="266" r:id="rId8"/>
    <p:sldId id="267" r:id="rId9"/>
    <p:sldId id="268" r:id="rId10"/>
    <p:sldId id="269" r:id="rId11"/>
    <p:sldId id="270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0F8E4-001B-47E0-B544-CD0740CC9144}" type="datetimeFigureOut">
              <a:rPr lang="ru-RU" smtClean="0"/>
              <a:t>06.06.2011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5C92C-E986-4092-919A-A804B4C554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81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5C92C-E986-4092-919A-A804B4C5543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621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8AC40B5-40E7-499A-80C9-E273DF931BA4}" type="datetimeFigureOut">
              <a:rPr lang="ru-RU" smtClean="0"/>
              <a:t>06.06.2011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2071BDC-C362-4417-837C-1214C6EEFC2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C40B5-40E7-499A-80C9-E273DF931BA4}" type="datetimeFigureOut">
              <a:rPr lang="ru-RU" smtClean="0"/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1BDC-C362-4417-837C-1214C6EEFC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C40B5-40E7-499A-80C9-E273DF931BA4}" type="datetimeFigureOut">
              <a:rPr lang="ru-RU" smtClean="0"/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1BDC-C362-4417-837C-1214C6EEFC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AC40B5-40E7-499A-80C9-E273DF931BA4}" type="datetimeFigureOut">
              <a:rPr lang="ru-RU" smtClean="0"/>
              <a:t>06.06.2011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071BDC-C362-4417-837C-1214C6EEFC2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8AC40B5-40E7-499A-80C9-E273DF931BA4}" type="datetimeFigureOut">
              <a:rPr lang="ru-RU" smtClean="0"/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2071BDC-C362-4417-837C-1214C6EEFC2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C40B5-40E7-499A-80C9-E273DF931BA4}" type="datetimeFigureOut">
              <a:rPr lang="ru-RU" smtClean="0"/>
              <a:t>06.06.2011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1BDC-C362-4417-837C-1214C6EEFC2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C40B5-40E7-499A-80C9-E273DF931BA4}" type="datetimeFigureOut">
              <a:rPr lang="ru-RU" smtClean="0"/>
              <a:t>06.06.2011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1BDC-C362-4417-837C-1214C6EEFC2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AC40B5-40E7-499A-80C9-E273DF931BA4}" type="datetimeFigureOut">
              <a:rPr lang="ru-RU" smtClean="0"/>
              <a:t>06.06.2011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071BDC-C362-4417-837C-1214C6EEFC2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C40B5-40E7-499A-80C9-E273DF931BA4}" type="datetimeFigureOut">
              <a:rPr lang="ru-RU" smtClean="0"/>
              <a:t>06.06.2011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1BDC-C362-4417-837C-1214C6EEFC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AC40B5-40E7-499A-80C9-E273DF931BA4}" type="datetimeFigureOut">
              <a:rPr lang="ru-RU" smtClean="0"/>
              <a:t>06.06.2011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071BDC-C362-4417-837C-1214C6EEFC2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AC40B5-40E7-499A-80C9-E273DF931BA4}" type="datetimeFigureOut">
              <a:rPr lang="ru-RU" smtClean="0"/>
              <a:t>06.06.2011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071BDC-C362-4417-837C-1214C6EEFC2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AC40B5-40E7-499A-80C9-E273DF931BA4}" type="datetimeFigureOut">
              <a:rPr lang="ru-RU" smtClean="0"/>
              <a:t>06.06.2011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071BDC-C362-4417-837C-1214C6EEFC2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2880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 РЕСПУБЛИКИ БЕЛАРУСЬ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БЕЛОРУССКИЙ ГОСУДАРСТВЕННЫЙ УНИВЕРСИТЕТ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ЭКОНОМИЧЕСКИЙ ФАКУЛЬТЕТ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СПЕЦИАЛЬНОСТЬ «ЭКОНОМИЧЕСКАЯ ТЕОРИЯ»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теоретическо	 и институциональной экономики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132856"/>
            <a:ext cx="7704856" cy="4032448"/>
          </a:xfrm>
        </p:spPr>
        <p:txBody>
          <a:bodyPr>
            <a:normAutofit/>
          </a:bodyPr>
          <a:lstStyle/>
          <a:p>
            <a:pPr algn="ctr"/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Гусакова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Мария Андреевна</a:t>
            </a:r>
          </a:p>
          <a:p>
            <a:pPr algn="ct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психологические закономерности экономического поведения потребителей на современном этапе</a:t>
            </a:r>
          </a:p>
          <a:p>
            <a:pPr algn="ct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Дипломная работа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53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968735"/>
              </p:ext>
            </p:extLst>
          </p:nvPr>
        </p:nvGraphicFramePr>
        <p:xfrm>
          <a:off x="611560" y="925651"/>
          <a:ext cx="7488832" cy="5691738"/>
        </p:xfrm>
        <a:graphic>
          <a:graphicData uri="http://schemas.openxmlformats.org/drawingml/2006/table">
            <a:tbl>
              <a:tblPr firstRow="1" firstCol="1" bandRow="1"/>
              <a:tblGrid>
                <a:gridCol w="3375237"/>
                <a:gridCol w="2194176"/>
                <a:gridCol w="1919419"/>
              </a:tblGrid>
              <a:tr h="395159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Высказывания, характеризующие социальные установки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Согласились с данным высказыванием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согласились с данным высказыванием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1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 готов устроиться еще на одну работу, чтобы улучшить свое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материальное положение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57,6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28,6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 бы точно уволился с нынешней работы, если бы мне предложили работу с зарплатой на 20% больше, чем на настоящем месте работы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29,8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1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 бы точно уволился с нынешней работы, если бы мою зарплату снизили на 20%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36,1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 готов сменить сферу свой деятельности, профессию, если от этого будет зависеть мое материальное благополучие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59,2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23,1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5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 готов повышать свои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профессиональные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знания, навыки, (посещать курсы, получать образование и др.),если от этого будет зависеть мое продвижение по службе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64,9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18,2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 хотел бы открыть свое дело, заняться бизнесом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35,3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45,6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 полностью контролирую свою жизнь, отвечаю за свои промахи и победы, влияю на происходящее, планирую свое будущее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60,8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26,8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1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 готов работать без официального оформления и получать зарплату в «конверте»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35,7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42,7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 готов пойти на риск, если это сулит большую выгоду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37,7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Если материальное положение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ухудшится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я ничего не буду делать, буду ждать пока ситуация изменится в лучшую сторону сама по себе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17,3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69,6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52" marR="42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95536" y="340876"/>
            <a:ext cx="82089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Социальные установки населения Беларуси (в % от числа опрошенных, без учета затруднившихся дать ответ)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27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92696"/>
            <a:ext cx="741682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Основные направления экономической стратегии в Республике Беларусь должны  быть следующие:</a:t>
            </a:r>
          </a:p>
          <a:p>
            <a:endParaRPr lang="ru-RU" sz="2000" dirty="0"/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/>
              <a:t>Обеспечение экономической и социальной безопасности с учетом поведения и настроения населения.</a:t>
            </a:r>
          </a:p>
          <a:p>
            <a:endParaRPr lang="ru-RU" sz="20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/>
              <a:t>Интенсивное формирование среднего класса в качестве гарантии общественной  стабильности на базе расширения адаптационных возможностей населения.</a:t>
            </a:r>
          </a:p>
          <a:p>
            <a:endParaRPr lang="ru-RU" sz="20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/>
              <a:t>Всесторонняя поддержка семьи как узлового социального института.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5278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51550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  Спасибо за внимание!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62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686" y="122428"/>
            <a:ext cx="8579777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Содержание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Глава 1. Анализ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экономического  поведения потребителей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1.1.  Сущность и понятие экономического поведения потребителей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1.2.  Структура и формы экономического поведения потребителей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1.3.  Анализ основных принципов реализации потребительских предпочтений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Глава 2. Концептуальные подходы к проблеме изменений в экономическом  поведении потребителей в различных социально-экономических условиях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2.1.   Критерии и принципы выбора товара рациональным потребителем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2.2.   Характерные черты экономического поведения потребителей в развитых рыночных экономиках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2.3. Особенности формирования и реализации экономического поведения потребителей в условиях структурных преобразований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Глава 3. Основные направления и способы формирования рационального экономического поведения потребителей в Республике Беларусь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3.1. Особенности формирования экономического поведения населения Республики Беларусь.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3.2. Проблемы и перспективы формирования потребительских предпочтений в период системный преобразований экономики Республики Беларусь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Список литературы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23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252" y="113130"/>
            <a:ext cx="849694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Актуальность темы исследования: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дипломной работы крайне актуальна в условиях становления социально ориентированной рыночной экономики Республики Беларусь, т.к. изучает современные формы экономического поведения потребителей, от которых зависит реализация разрабатываемых в нашей стране программ реформирования экономики, адекватность экономической политики реалиям рыночной экономики.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Цели дипломной работы: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Представить целостный, системный анализ сущности, типов и форм экономического поведения потребителей, механизма и условий его развития в экономики Республики Беларусь.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 дипломной работы: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Сформулировать основные принципы исследования категории экономического поведения потребителей.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Раскрыть сущность, структуру и формы экономического поведения потребителей.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Выявить типы экономического поведения потребителей.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Исследовать характер экономического поведения потребителей в различных социально – экономических системах.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преобразования, изменения и обобщить прогнозные пути развития экономического поведения потребителей в условиях структурных преобразований экономики Республики Беларусь.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37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556792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Поведение потребителя – это одна из разновидностей экономического поведения, включающая осознанные действия потребителя в сферах обращения и потребления, направленные на удовлетворение собственных потребностей, предшествующие этому намерения, а также результаты этих действий, выраженные в определенной степени потребительского удовлетворения.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04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075581" cy="62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876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47664" y="332656"/>
            <a:ext cx="62646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экономического поведения потребителей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Рисунок 21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8760"/>
            <a:ext cx="4968552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9909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92425" algn="l"/>
              </a:tabLst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38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 факторов, формирующих потребительское поведение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6" r="3063"/>
          <a:stretch/>
        </p:blipFill>
        <p:spPr bwMode="auto">
          <a:xfrm>
            <a:off x="899592" y="1484784"/>
            <a:ext cx="7097160" cy="4620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74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Экономическое поведение потребителей в различных социально-экономических условиях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800" dirty="0" smtClean="0"/>
              <a:t>Функциональный тип поведения:</a:t>
            </a:r>
          </a:p>
          <a:p>
            <a:r>
              <a:rPr lang="ru-RU" sz="1800" dirty="0" smtClean="0"/>
              <a:t>Потребление с целью восстановления и сохранения здоровья, трудового потенциала, развития способностей, получения образования, повышения квалификации.</a:t>
            </a:r>
          </a:p>
          <a:p>
            <a:r>
              <a:rPr lang="ru-RU" sz="1800" dirty="0" smtClean="0"/>
              <a:t>Различная степень рациональности поведения потребителей.</a:t>
            </a:r>
          </a:p>
          <a:p>
            <a:r>
              <a:rPr lang="ru-RU" sz="1800" dirty="0" smtClean="0"/>
              <a:t>Возможность оценки и рассмотрения всех альтернатив в процессе принятия решения.</a:t>
            </a:r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641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700" dirty="0" smtClean="0"/>
              <a:t>Нефункциональный </a:t>
            </a:r>
            <a:r>
              <a:rPr lang="ru-RU" sz="1700" dirty="0"/>
              <a:t>тип поведения</a:t>
            </a:r>
            <a:r>
              <a:rPr lang="ru-RU" sz="1700" dirty="0" smtClean="0"/>
              <a:t>:</a:t>
            </a:r>
          </a:p>
          <a:p>
            <a:r>
              <a:rPr lang="ru-RU" sz="1700" dirty="0" smtClean="0"/>
              <a:t>Низкая степень вовлеченности потребителя в процесс принятия экономического решения.</a:t>
            </a:r>
          </a:p>
          <a:p>
            <a:r>
              <a:rPr lang="ru-RU" sz="1700" dirty="0" smtClean="0"/>
              <a:t>Поиск приемлемого уровня удовлетворения своих запросов.</a:t>
            </a:r>
          </a:p>
          <a:p>
            <a:r>
              <a:rPr lang="ru-RU" sz="1700" dirty="0" smtClean="0"/>
              <a:t>Стремление к обладанию, приобретению.</a:t>
            </a:r>
            <a:endParaRPr lang="ru-RU" sz="1700" dirty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Рыночная экономика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Трансформационная экономика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88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5285"/>
            <a:ext cx="7996373" cy="614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164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1005</TotalTime>
  <Words>685</Words>
  <Application>Microsoft Office PowerPoint</Application>
  <PresentationFormat>Экран (4:3)</PresentationFormat>
  <Paragraphs>101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        МИНИСТЕРСТВО ОБРАЗОВАНИЯ РЕСПУБЛИКИ БЕЛАРУСЬ БЕЛОРУССКИЙ ГОСУДАРСТВЕННЫЙ УНИВЕРСИТЕТ ЭКОНОМИЧЕСКИЙ ФАКУЛЬТЕТ СПЕЦИАЛЬНОСТЬ «ЭКОНОМИЧЕСКАЯ ТЕОРИЯ» Кафедра теоретическо  и институциональной экономики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Комплекс факторов, формирующих потребительское поведение</vt:lpstr>
      <vt:lpstr>Экономическое поведение потребителей в различных социально-экономических условиях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Маша</dc:creator>
  <cp:lastModifiedBy>Маша</cp:lastModifiedBy>
  <cp:revision>28</cp:revision>
  <dcterms:created xsi:type="dcterms:W3CDTF">2011-06-04T13:20:03Z</dcterms:created>
  <dcterms:modified xsi:type="dcterms:W3CDTF">2011-06-06T00:40:06Z</dcterms:modified>
</cp:coreProperties>
</file>